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9" r:id="rId3"/>
    <p:sldId id="301" r:id="rId4"/>
    <p:sldId id="315" r:id="rId5"/>
    <p:sldId id="316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99FF99"/>
    <a:srgbClr val="0033CC"/>
    <a:srgbClr val="FF0000"/>
    <a:srgbClr val="0000CC"/>
    <a:srgbClr val="FFCCCC"/>
    <a:srgbClr val="FF99FF"/>
    <a:srgbClr val="C1C0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63" autoAdjust="0"/>
    <p:restoredTop sz="94660"/>
  </p:normalViewPr>
  <p:slideViewPr>
    <p:cSldViewPr>
      <p:cViewPr varScale="1">
        <p:scale>
          <a:sx n="110" d="100"/>
          <a:sy n="110" d="100"/>
        </p:scale>
        <p:origin x="-19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14E7-A0F2-4536-ADE8-65B47133AE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6B25-D8F6-4EB2-BC1E-DCA367032C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D1287-4172-4C79-B9D4-690ED64DB2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F1CC7-CE3E-4BA4-9F93-7914803134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E54C4-EFA4-45B7-B98C-7743F8CADB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2CC12-9B05-49FD-98BD-64896DFA45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23E9B-F698-413A-BD00-F240AAEDD7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C364A-ACB6-4DDB-A8E0-45E367D419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748C1-2612-4D05-8B88-0B89985F99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85BC5-DB65-4E41-815A-0BF123C7A4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25909-D9EE-4FEF-816E-89B286C16E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D1D2BE64-B3E4-4240-90C7-E3B824312C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8"/>
          <p:cNvSpPr txBox="1">
            <a:spLocks noChangeArrowheads="1"/>
          </p:cNvSpPr>
          <p:nvPr/>
        </p:nvSpPr>
        <p:spPr bwMode="auto">
          <a:xfrm>
            <a:off x="395288" y="327025"/>
            <a:ext cx="8537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Basic equations for </a:t>
            </a:r>
            <a:r>
              <a:rPr lang="en-US" altLang="ru-RU" sz="240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ru-RU" sz="2200">
                <a:solidFill>
                  <a:schemeClr val="accent2"/>
                </a:solidFill>
              </a:rPr>
              <a:t>and</a:t>
            </a:r>
            <a:r>
              <a:rPr lang="en-US" altLang="ru-RU" sz="2200">
                <a:sym typeface="Symbol" pitchFamily="18" charset="2"/>
              </a:rPr>
              <a:t> </a:t>
            </a:r>
            <a:r>
              <a:rPr lang="en-US" altLang="ru-RU" sz="2200" i="1">
                <a:solidFill>
                  <a:schemeClr val="accent2"/>
                </a:solidFill>
              </a:rPr>
              <a:t>n</a:t>
            </a:r>
            <a:r>
              <a:rPr lang="en-US" altLang="ru-RU">
                <a:sym typeface="Symbol" pitchFamily="18" charset="2"/>
              </a:rPr>
              <a:t> </a:t>
            </a:r>
            <a:r>
              <a:rPr lang="en-US" altLang="ru-RU" sz="2200">
                <a:solidFill>
                  <a:schemeClr val="accent2"/>
                </a:solidFill>
                <a:sym typeface="Symbol" pitchFamily="18" charset="2"/>
              </a:rPr>
              <a:t>vectors</a:t>
            </a:r>
            <a:r>
              <a:rPr lang="en-US" altLang="ru-RU">
                <a:sym typeface="Symbol" pitchFamily="18" charset="2"/>
              </a:rPr>
              <a:t>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in magn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e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to- dynamics (MD)</a:t>
            </a:r>
          </a:p>
          <a:p>
            <a:pPr eaLnBrk="1" hangingPunct="1"/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approximation</a:t>
            </a:r>
            <a:endParaRPr lang="ru-RU" altLang="ru-RU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3" name="Rectangle 3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5124" name="Object 40"/>
          <p:cNvGraphicFramePr>
            <a:graphicFrameLocks noChangeAspect="1"/>
          </p:cNvGraphicFramePr>
          <p:nvPr/>
        </p:nvGraphicFramePr>
        <p:xfrm>
          <a:off x="4500563" y="1844675"/>
          <a:ext cx="3671887" cy="1011238"/>
        </p:xfrm>
        <a:graphic>
          <a:graphicData uri="http://schemas.openxmlformats.org/presentationml/2006/ole">
            <p:oleObj spid="_x0000_s5124" name="Формула" r:id="rId3" imgW="1422400" imgH="393700" progId="Equation.3">
              <p:embed/>
            </p:oleObj>
          </a:graphicData>
        </a:graphic>
      </p:graphicFrame>
      <p:sp>
        <p:nvSpPr>
          <p:cNvPr id="5125" name="Rectangle 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5126" name="Object 42"/>
          <p:cNvGraphicFramePr>
            <a:graphicFrameLocks noChangeAspect="1"/>
          </p:cNvGraphicFramePr>
          <p:nvPr/>
        </p:nvGraphicFramePr>
        <p:xfrm>
          <a:off x="3365500" y="981075"/>
          <a:ext cx="5583238" cy="879475"/>
        </p:xfrm>
        <a:graphic>
          <a:graphicData uri="http://schemas.openxmlformats.org/presentationml/2006/ole">
            <p:oleObj spid="_x0000_s5126" name="Equation" r:id="rId4" imgW="2476440" imgH="393480" progId="Equation.DSMT4">
              <p:embed/>
            </p:oleObj>
          </a:graphicData>
        </a:graphic>
      </p:graphicFrame>
      <p:sp>
        <p:nvSpPr>
          <p:cNvPr id="5127" name="Rectangle 4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5128" name="Object 44"/>
          <p:cNvGraphicFramePr>
            <a:graphicFrameLocks noChangeAspect="1"/>
          </p:cNvGraphicFramePr>
          <p:nvPr/>
        </p:nvGraphicFramePr>
        <p:xfrm>
          <a:off x="3924300" y="2997200"/>
          <a:ext cx="4895850" cy="531813"/>
        </p:xfrm>
        <a:graphic>
          <a:graphicData uri="http://schemas.openxmlformats.org/presentationml/2006/ole">
            <p:oleObj spid="_x0000_s5128" name="Формула" r:id="rId5" imgW="2108200" imgH="228600" progId="Equation.3">
              <p:embed/>
            </p:oleObj>
          </a:graphicData>
        </a:graphic>
      </p:graphicFrame>
      <p:sp>
        <p:nvSpPr>
          <p:cNvPr id="5129" name="Rectangle 45"/>
          <p:cNvSpPr>
            <a:spLocks noChangeArrowheads="1"/>
          </p:cNvSpPr>
          <p:nvPr/>
        </p:nvSpPr>
        <p:spPr bwMode="auto">
          <a:xfrm>
            <a:off x="4787900" y="4005263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ru-RU" sz="2400" i="1">
                <a:latin typeface="Times New Roman" pitchFamily="18" charset="0"/>
              </a:rPr>
              <a:t>G</a:t>
            </a:r>
            <a:r>
              <a:rPr lang="ru-RU" altLang="ru-RU" sz="2400">
                <a:latin typeface="Times New Roman" pitchFamily="18" charset="0"/>
              </a:rPr>
              <a:t> = </a:t>
            </a:r>
            <a:r>
              <a:rPr lang="en-US" altLang="ru-RU" sz="2400" i="1">
                <a:latin typeface="Times New Roman" pitchFamily="18" charset="0"/>
              </a:rPr>
              <a:t>K</a:t>
            </a:r>
            <a:r>
              <a:rPr lang="ru-RU" altLang="ru-RU" sz="2400" baseline="-25000">
                <a:latin typeface="Times New Roman" pitchFamily="18" charset="0"/>
              </a:rPr>
              <a:t>1</a:t>
            </a:r>
            <a:r>
              <a:rPr lang="ru-RU" altLang="ru-RU" sz="2400">
                <a:latin typeface="Times New Roman" pitchFamily="18" charset="0"/>
              </a:rPr>
              <a:t>/3</a:t>
            </a:r>
            <a:r>
              <a:rPr lang="en-US" altLang="ru-RU" sz="2400" i="1">
                <a:latin typeface="Times New Roman" pitchFamily="18" charset="0"/>
                <a:sym typeface="Symbol" pitchFamily="18" charset="2"/>
              </a:rPr>
              <a:t></a:t>
            </a:r>
            <a:r>
              <a:rPr lang="en-US" altLang="ru-RU" sz="2000" b="0">
                <a:latin typeface="Times New Roman" pitchFamily="18" charset="0"/>
              </a:rPr>
              <a:t> </a:t>
            </a:r>
          </a:p>
        </p:txBody>
      </p:sp>
      <p:sp>
        <p:nvSpPr>
          <p:cNvPr id="5130" name="Text Box 46"/>
          <p:cNvSpPr txBox="1">
            <a:spLocks noChangeArrowheads="1"/>
          </p:cNvSpPr>
          <p:nvPr/>
        </p:nvSpPr>
        <p:spPr bwMode="auto">
          <a:xfrm>
            <a:off x="6659563" y="4005263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i="1">
                <a:latin typeface="Times New Roman" pitchFamily="18" charset="0"/>
              </a:rPr>
              <a:t>H</a:t>
            </a:r>
            <a:r>
              <a:rPr lang="en-US" altLang="ru-RU" sz="2400" i="1" baseline="-25000">
                <a:latin typeface="Times New Roman" pitchFamily="18" charset="0"/>
              </a:rPr>
              <a:t>k</a:t>
            </a:r>
            <a:r>
              <a:rPr lang="ru-RU" altLang="ru-RU" sz="2400">
                <a:latin typeface="Times New Roman" pitchFamily="18" charset="0"/>
              </a:rPr>
              <a:t> = 2</a:t>
            </a:r>
            <a:r>
              <a:rPr lang="en-US" altLang="ru-RU" sz="2400" i="1">
                <a:latin typeface="Times New Roman" pitchFamily="18" charset="0"/>
              </a:rPr>
              <a:t>K</a:t>
            </a:r>
            <a:r>
              <a:rPr lang="ru-RU" altLang="ru-RU" sz="2400" baseline="-25000">
                <a:latin typeface="Times New Roman" pitchFamily="18" charset="0"/>
              </a:rPr>
              <a:t>1</a:t>
            </a:r>
            <a:r>
              <a:rPr lang="ru-RU" altLang="ru-RU" sz="2400">
                <a:latin typeface="Times New Roman" pitchFamily="18" charset="0"/>
              </a:rPr>
              <a:t>/</a:t>
            </a:r>
            <a:r>
              <a:rPr lang="en-US" altLang="ru-RU" sz="2400" i="1">
                <a:latin typeface="Times New Roman" pitchFamily="18" charset="0"/>
              </a:rPr>
              <a:t>M</a:t>
            </a:r>
            <a:r>
              <a:rPr lang="en-US" altLang="ru-RU" sz="2400" i="1" baseline="-25000">
                <a:latin typeface="Times New Roman" pitchFamily="18" charset="0"/>
              </a:rPr>
              <a:t>s</a:t>
            </a:r>
            <a:r>
              <a:rPr lang="en-US" altLang="ru-RU" sz="2400">
                <a:latin typeface="Times New Roman" pitchFamily="18" charset="0"/>
              </a:rPr>
              <a:t> </a:t>
            </a:r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5131" name="Group 47"/>
          <p:cNvGrpSpPr>
            <a:grpSpLocks/>
          </p:cNvGrpSpPr>
          <p:nvPr/>
        </p:nvGrpSpPr>
        <p:grpSpPr bwMode="auto">
          <a:xfrm>
            <a:off x="468313" y="1196975"/>
            <a:ext cx="3978275" cy="4835525"/>
            <a:chOff x="295" y="709"/>
            <a:chExt cx="2506" cy="3046"/>
          </a:xfrm>
        </p:grpSpPr>
        <p:grpSp>
          <p:nvGrpSpPr>
            <p:cNvPr id="5135" name="Group 48"/>
            <p:cNvGrpSpPr>
              <a:grpSpLocks/>
            </p:cNvGrpSpPr>
            <p:nvPr/>
          </p:nvGrpSpPr>
          <p:grpSpPr bwMode="auto">
            <a:xfrm>
              <a:off x="295" y="709"/>
              <a:ext cx="2206" cy="2846"/>
              <a:chOff x="431" y="663"/>
              <a:chExt cx="2206" cy="2846"/>
            </a:xfrm>
          </p:grpSpPr>
          <p:grpSp>
            <p:nvGrpSpPr>
              <p:cNvPr id="5141" name="Group 49"/>
              <p:cNvGrpSpPr>
                <a:grpSpLocks/>
              </p:cNvGrpSpPr>
              <p:nvPr/>
            </p:nvGrpSpPr>
            <p:grpSpPr bwMode="auto">
              <a:xfrm rot="-621038">
                <a:off x="856" y="1090"/>
                <a:ext cx="1521" cy="2419"/>
                <a:chOff x="4075" y="1654"/>
                <a:chExt cx="1521" cy="2419"/>
              </a:xfrm>
            </p:grpSpPr>
            <p:sp>
              <p:nvSpPr>
                <p:cNvPr id="5148" name="Oval 50"/>
                <p:cNvSpPr>
                  <a:spLocks noChangeArrowheads="1"/>
                </p:cNvSpPr>
                <p:nvPr/>
              </p:nvSpPr>
              <p:spPr bwMode="auto">
                <a:xfrm>
                  <a:off x="4075" y="2562"/>
                  <a:ext cx="1135" cy="1315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49" name="AutoShape 51"/>
                <p:cNvSpPr>
                  <a:spLocks noChangeArrowheads="1"/>
                </p:cNvSpPr>
                <p:nvPr/>
              </p:nvSpPr>
              <p:spPr bwMode="auto">
                <a:xfrm rot="-5878627">
                  <a:off x="3554" y="2942"/>
                  <a:ext cx="2131" cy="91"/>
                </a:xfrm>
                <a:prstGeom prst="rightArrow">
                  <a:avLst>
                    <a:gd name="adj1" fmla="val 50000"/>
                    <a:gd name="adj2" fmla="val 58544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5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483" y="1654"/>
                  <a:ext cx="27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ru-RU" sz="2400" i="1"/>
                    <a:t>M </a:t>
                  </a:r>
                  <a:endParaRPr lang="ru-RU" altLang="ru-RU" sz="2400" i="1"/>
                </a:p>
              </p:txBody>
            </p:sp>
            <p:sp>
              <p:nvSpPr>
                <p:cNvPr id="515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363" y="1842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ru-RU" sz="2400" i="1"/>
                    <a:t>n</a:t>
                  </a:r>
                  <a:endParaRPr lang="ru-RU" altLang="ru-RU" sz="2400" i="1"/>
                </a:p>
              </p:txBody>
            </p:sp>
            <p:sp>
              <p:nvSpPr>
                <p:cNvPr id="5152" name="Oval 56"/>
                <p:cNvSpPr>
                  <a:spLocks noChangeArrowheads="1"/>
                </p:cNvSpPr>
                <p:nvPr/>
              </p:nvSpPr>
              <p:spPr bwMode="auto">
                <a:xfrm rot="2774875">
                  <a:off x="4650" y="2432"/>
                  <a:ext cx="862" cy="227"/>
                </a:xfrm>
                <a:prstGeom prst="ellips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53" name="AutoShape 57"/>
                <p:cNvSpPr>
                  <a:spLocks noChangeArrowheads="1"/>
                </p:cNvSpPr>
                <p:nvPr/>
              </p:nvSpPr>
              <p:spPr bwMode="auto">
                <a:xfrm rot="-3262458">
                  <a:off x="3711" y="2962"/>
                  <a:ext cx="2131" cy="91"/>
                </a:xfrm>
                <a:prstGeom prst="rightArrow">
                  <a:avLst>
                    <a:gd name="adj1" fmla="val 50000"/>
                    <a:gd name="adj2" fmla="val 585440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54" name="Line 58"/>
                <p:cNvSpPr>
                  <a:spLocks noChangeShapeType="1"/>
                </p:cNvSpPr>
                <p:nvPr/>
              </p:nvSpPr>
              <p:spPr bwMode="auto">
                <a:xfrm>
                  <a:off x="5103" y="2724"/>
                  <a:ext cx="181" cy="136"/>
                </a:xfrm>
                <a:prstGeom prst="line">
                  <a:avLst/>
                </a:prstGeom>
                <a:noFill/>
                <a:ln w="31750">
                  <a:solidFill>
                    <a:srgbClr val="000099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42" name="Line 59"/>
              <p:cNvSpPr>
                <a:spLocks noChangeShapeType="1"/>
              </p:cNvSpPr>
              <p:nvPr/>
            </p:nvSpPr>
            <p:spPr bwMode="auto">
              <a:xfrm flipV="1">
                <a:off x="1474" y="663"/>
                <a:ext cx="0" cy="19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Line 60"/>
              <p:cNvSpPr>
                <a:spLocks noChangeShapeType="1"/>
              </p:cNvSpPr>
              <p:nvPr/>
            </p:nvSpPr>
            <p:spPr bwMode="auto">
              <a:xfrm flipH="1">
                <a:off x="567" y="2659"/>
                <a:ext cx="907" cy="7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Line 61"/>
              <p:cNvSpPr>
                <a:spLocks noChangeShapeType="1"/>
              </p:cNvSpPr>
              <p:nvPr/>
            </p:nvSpPr>
            <p:spPr bwMode="auto">
              <a:xfrm>
                <a:off x="1474" y="2659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Text Box 62"/>
              <p:cNvSpPr txBox="1">
                <a:spLocks noChangeArrowheads="1"/>
              </p:cNvSpPr>
              <p:nvPr/>
            </p:nvSpPr>
            <p:spPr bwMode="auto">
              <a:xfrm>
                <a:off x="431" y="3022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2000"/>
                  <a:t>X</a:t>
                </a:r>
                <a:endParaRPr lang="ru-RU" altLang="ru-RU" sz="2000"/>
              </a:p>
            </p:txBody>
          </p:sp>
          <p:sp>
            <p:nvSpPr>
              <p:cNvPr id="5146" name="Text Box 63"/>
              <p:cNvSpPr txBox="1">
                <a:spLocks noChangeArrowheads="1"/>
              </p:cNvSpPr>
              <p:nvPr/>
            </p:nvSpPr>
            <p:spPr bwMode="auto">
              <a:xfrm>
                <a:off x="2414" y="2355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2000"/>
                  <a:t>Y</a:t>
                </a:r>
                <a:endParaRPr lang="ru-RU" altLang="ru-RU" sz="2000"/>
              </a:p>
            </p:txBody>
          </p:sp>
          <p:sp>
            <p:nvSpPr>
              <p:cNvPr id="5147" name="Text Box 64"/>
              <p:cNvSpPr txBox="1">
                <a:spLocks noChangeArrowheads="1"/>
              </p:cNvSpPr>
              <p:nvPr/>
            </p:nvSpPr>
            <p:spPr bwMode="auto">
              <a:xfrm>
                <a:off x="1507" y="750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 sz="2000"/>
                  <a:t>Z</a:t>
                </a:r>
                <a:endParaRPr lang="ru-RU" altLang="ru-RU" sz="2000"/>
              </a:p>
            </p:txBody>
          </p:sp>
        </p:grpSp>
        <p:sp>
          <p:nvSpPr>
            <p:cNvPr id="5136" name="Line 65"/>
            <p:cNvSpPr>
              <a:spLocks noChangeShapeType="1"/>
            </p:cNvSpPr>
            <p:nvPr/>
          </p:nvSpPr>
          <p:spPr bwMode="auto">
            <a:xfrm>
              <a:off x="1338" y="2704"/>
              <a:ext cx="1451" cy="454"/>
            </a:xfrm>
            <a:prstGeom prst="line">
              <a:avLst/>
            </a:prstGeom>
            <a:noFill/>
            <a:ln w="63500">
              <a:solidFill>
                <a:srgbClr val="993366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Arc 66"/>
            <p:cNvSpPr>
              <a:spLocks/>
            </p:cNvSpPr>
            <p:nvPr/>
          </p:nvSpPr>
          <p:spPr bwMode="auto">
            <a:xfrm rot="8271479">
              <a:off x="649" y="2757"/>
              <a:ext cx="1661" cy="998"/>
            </a:xfrm>
            <a:custGeom>
              <a:avLst/>
              <a:gdLst>
                <a:gd name="T0" fmla="*/ 0 w 25525"/>
                <a:gd name="T1" fmla="*/ 0 h 21600"/>
                <a:gd name="T2" fmla="*/ 0 w 25525"/>
                <a:gd name="T3" fmla="*/ 0 h 21600"/>
                <a:gd name="T4" fmla="*/ 0 w 2552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525"/>
                <a:gd name="T10" fmla="*/ 0 h 21600"/>
                <a:gd name="T11" fmla="*/ 25525 w 255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25" h="21600" fill="none" extrusionOk="0">
                  <a:moveTo>
                    <a:pt x="-1" y="359"/>
                  </a:moveTo>
                  <a:cubicBezTo>
                    <a:pt x="1294" y="120"/>
                    <a:pt x="2608" y="0"/>
                    <a:pt x="3925" y="0"/>
                  </a:cubicBezTo>
                  <a:cubicBezTo>
                    <a:pt x="15854" y="0"/>
                    <a:pt x="25525" y="9670"/>
                    <a:pt x="25525" y="21600"/>
                  </a:cubicBezTo>
                </a:path>
                <a:path w="25525" h="21600" stroke="0" extrusionOk="0">
                  <a:moveTo>
                    <a:pt x="-1" y="359"/>
                  </a:moveTo>
                  <a:cubicBezTo>
                    <a:pt x="1294" y="120"/>
                    <a:pt x="2608" y="0"/>
                    <a:pt x="3925" y="0"/>
                  </a:cubicBezTo>
                  <a:cubicBezTo>
                    <a:pt x="15854" y="0"/>
                    <a:pt x="25525" y="9670"/>
                    <a:pt x="25525" y="21600"/>
                  </a:cubicBezTo>
                  <a:lnTo>
                    <a:pt x="3925" y="21600"/>
                  </a:lnTo>
                  <a:lnTo>
                    <a:pt x="-1" y="359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Text Box 67"/>
            <p:cNvSpPr txBox="1">
              <a:spLocks noChangeArrowheads="1"/>
            </p:cNvSpPr>
            <p:nvPr/>
          </p:nvSpPr>
          <p:spPr bwMode="auto">
            <a:xfrm>
              <a:off x="2381" y="3249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>
                  <a:latin typeface="Times New Roman" pitchFamily="18" charset="0"/>
                </a:rPr>
                <a:t>H</a:t>
              </a:r>
              <a:r>
                <a:rPr lang="en-US" altLang="ru-RU" baseline="-25000">
                  <a:latin typeface="Times New Roman" pitchFamily="18" charset="0"/>
                </a:rPr>
                <a:t>0</a:t>
              </a:r>
              <a:r>
                <a:rPr lang="ru-RU" altLang="ru-RU">
                  <a:latin typeface="Times New Roman" pitchFamily="18" charset="0"/>
                </a:rPr>
                <a:t>(</a:t>
              </a:r>
              <a:r>
                <a:rPr lang="en-US" altLang="ru-RU">
                  <a:latin typeface="Times New Roman" pitchFamily="18" charset="0"/>
                </a:rPr>
                <a:t>t</a:t>
              </a:r>
              <a:r>
                <a:rPr lang="ru-RU" altLang="ru-RU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5139" name="Oval 68"/>
            <p:cNvSpPr>
              <a:spLocks noChangeArrowheads="1"/>
            </p:cNvSpPr>
            <p:nvPr/>
          </p:nvSpPr>
          <p:spPr bwMode="auto">
            <a:xfrm rot="-1490248">
              <a:off x="884" y="1797"/>
              <a:ext cx="363" cy="13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5140" name="Line 69"/>
            <p:cNvSpPr>
              <a:spLocks noChangeShapeType="1"/>
            </p:cNvSpPr>
            <p:nvPr/>
          </p:nvSpPr>
          <p:spPr bwMode="auto">
            <a:xfrm flipV="1">
              <a:off x="1156" y="1797"/>
              <a:ext cx="91" cy="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2" name="Rectangle 70"/>
          <p:cNvSpPr>
            <a:spLocks noChangeArrowheads="1"/>
          </p:cNvSpPr>
          <p:nvPr/>
        </p:nvSpPr>
        <p:spPr bwMode="auto">
          <a:xfrm>
            <a:off x="5364163" y="4581525"/>
            <a:ext cx="256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 i="1">
                <a:latin typeface="Times New Roman" pitchFamily="18" charset="0"/>
                <a:sym typeface="Symbol" pitchFamily="18" charset="2"/>
              </a:rPr>
              <a:t></a:t>
            </a:r>
            <a:r>
              <a:rPr lang="ru-RU" altLang="ru-RU" sz="2400" i="1">
                <a:latin typeface="Times New Roman" pitchFamily="18" charset="0"/>
                <a:sym typeface="Symbol" pitchFamily="18" charset="2"/>
              </a:rPr>
              <a:t> - </a:t>
            </a:r>
            <a:r>
              <a:rPr lang="en-US" altLang="ru-RU" sz="2400">
                <a:latin typeface="Times New Roman" pitchFamily="18" charset="0"/>
                <a:sym typeface="Symbol" pitchFamily="18" charset="2"/>
              </a:rPr>
              <a:t>liquid viscosity</a:t>
            </a:r>
            <a:endParaRPr lang="ru-RU" altLang="ru-RU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33" name="Rectangle 71"/>
          <p:cNvSpPr>
            <a:spLocks noChangeArrowheads="1"/>
          </p:cNvSpPr>
          <p:nvPr/>
        </p:nvSpPr>
        <p:spPr bwMode="auto">
          <a:xfrm>
            <a:off x="4932363" y="5229225"/>
            <a:ext cx="333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i="1">
                <a:latin typeface="Times New Roman" pitchFamily="18" charset="0"/>
              </a:rPr>
              <a:t>K</a:t>
            </a:r>
            <a:r>
              <a:rPr lang="ru-RU" altLang="ru-RU" sz="2400" baseline="-25000">
                <a:latin typeface="Times New Roman" pitchFamily="18" charset="0"/>
              </a:rPr>
              <a:t>1</a:t>
            </a:r>
            <a:r>
              <a:rPr lang="en-US" altLang="ru-RU" sz="2400" baseline="-25000">
                <a:latin typeface="Times New Roman" pitchFamily="18" charset="0"/>
              </a:rPr>
              <a:t> </a:t>
            </a:r>
            <a:r>
              <a:rPr lang="en-US" altLang="ru-RU" sz="2400">
                <a:latin typeface="Times New Roman" pitchFamily="18" charset="0"/>
              </a:rPr>
              <a:t>– anisotropy constant</a:t>
            </a:r>
            <a:endParaRPr lang="ru-RU" altLang="ru-RU" sz="2400" baseline="-25000">
              <a:latin typeface="Times New Roman" pitchFamily="18" charset="0"/>
            </a:endParaRPr>
          </a:p>
        </p:txBody>
      </p:sp>
      <p:sp>
        <p:nvSpPr>
          <p:cNvPr id="5134" name="Text Box 72"/>
          <p:cNvSpPr txBox="1">
            <a:spLocks noChangeArrowheads="1"/>
          </p:cNvSpPr>
          <p:nvPr/>
        </p:nvSpPr>
        <p:spPr bwMode="auto">
          <a:xfrm>
            <a:off x="4500563" y="5805488"/>
            <a:ext cx="409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i="1">
                <a:latin typeface="Times New Roman" pitchFamily="18" charset="0"/>
              </a:rPr>
              <a:t>M</a:t>
            </a:r>
            <a:r>
              <a:rPr lang="en-US" altLang="ru-RU" sz="2400" i="1" baseline="-25000">
                <a:latin typeface="Times New Roman" pitchFamily="18" charset="0"/>
              </a:rPr>
              <a:t>s</a:t>
            </a:r>
            <a:r>
              <a:rPr lang="en-US" altLang="ru-RU" sz="2400">
                <a:latin typeface="Times New Roman" pitchFamily="18" charset="0"/>
              </a:rPr>
              <a:t> – saturation magnetization</a:t>
            </a:r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9"/>
          <p:cNvSpPr txBox="1">
            <a:spLocks noChangeArrowheads="1"/>
          </p:cNvSpPr>
          <p:nvPr/>
        </p:nvSpPr>
        <p:spPr bwMode="auto">
          <a:xfrm>
            <a:off x="57150" y="5891213"/>
            <a:ext cx="8994775" cy="762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200">
                <a:latin typeface="Times New Roman" pitchFamily="18" charset="0"/>
              </a:rPr>
              <a:t>1) – </a:t>
            </a:r>
            <a:r>
              <a:rPr lang="en-US" altLang="ru-RU" sz="2200">
                <a:latin typeface="Times New Roman" pitchFamily="18" charset="0"/>
              </a:rPr>
              <a:t>3</a:t>
            </a:r>
            <a:r>
              <a:rPr lang="ru-RU" altLang="ru-RU" sz="2200">
                <a:latin typeface="Times New Roman" pitchFamily="18" charset="0"/>
              </a:rPr>
              <a:t>)</a:t>
            </a:r>
            <a:r>
              <a:rPr lang="en-US" altLang="ru-RU" sz="2200">
                <a:latin typeface="Times New Roman" pitchFamily="18" charset="0"/>
              </a:rPr>
              <a:t>  Various modes of unit magnetization vector dynamics in </a:t>
            </a:r>
          </a:p>
          <a:p>
            <a:pPr algn="ctr" eaLnBrk="1" hangingPunct="1"/>
            <a:r>
              <a:rPr lang="en-US" altLang="ru-RU" sz="2200">
                <a:latin typeface="Times New Roman" pitchFamily="18" charset="0"/>
              </a:rPr>
              <a:t>rotating </a:t>
            </a:r>
            <a:r>
              <a:rPr lang="ru-RU" altLang="ru-RU" sz="2200">
                <a:latin typeface="Times New Roman" pitchFamily="18" charset="0"/>
              </a:rPr>
              <a:t> </a:t>
            </a:r>
            <a:r>
              <a:rPr lang="en-US" altLang="ru-RU" sz="2200">
                <a:latin typeface="Times New Roman" pitchFamily="18" charset="0"/>
              </a:rPr>
              <a:t>magnetic field.  Insert shows areas of these modes</a:t>
            </a:r>
            <a:r>
              <a:rPr lang="ru-RU" altLang="ru-RU" sz="2200">
                <a:latin typeface="Times New Roman" pitchFamily="18" charset="0"/>
              </a:rPr>
              <a:t> </a:t>
            </a:r>
            <a:r>
              <a:rPr lang="en-US" altLang="ru-RU" sz="2200">
                <a:latin typeface="Times New Roman" pitchFamily="18" charset="0"/>
              </a:rPr>
              <a:t>in (H, f) </a:t>
            </a:r>
            <a:r>
              <a:rPr lang="ru-RU" altLang="ru-RU" sz="2200">
                <a:latin typeface="Times New Roman" pitchFamily="18" charset="0"/>
              </a:rPr>
              <a:t> </a:t>
            </a:r>
            <a:r>
              <a:rPr lang="en-US" altLang="ru-RU" sz="2200">
                <a:latin typeface="Times New Roman" pitchFamily="18" charset="0"/>
              </a:rPr>
              <a:t>plane</a:t>
            </a:r>
          </a:p>
        </p:txBody>
      </p:sp>
      <p:sp>
        <p:nvSpPr>
          <p:cNvPr id="6148" name="Text Box 40"/>
          <p:cNvSpPr txBox="1">
            <a:spLocks noChangeArrowheads="1"/>
          </p:cNvSpPr>
          <p:nvPr/>
        </p:nvSpPr>
        <p:spPr bwMode="auto">
          <a:xfrm>
            <a:off x="323850" y="0"/>
            <a:ext cx="394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Numerical simulation results</a:t>
            </a:r>
            <a:endParaRPr lang="ru-RU" altLang="ru-RU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49" name="Text Box 42"/>
          <p:cNvSpPr txBox="1">
            <a:spLocks noChangeArrowheads="1"/>
          </p:cNvSpPr>
          <p:nvPr/>
        </p:nvSpPr>
        <p:spPr bwMode="auto">
          <a:xfrm>
            <a:off x="6588125" y="4221163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>
                <a:solidFill>
                  <a:srgbClr val="000099"/>
                </a:solidFill>
              </a:rPr>
              <a:t>3</a:t>
            </a:r>
            <a:endParaRPr lang="ru-RU" altLang="ru-RU" sz="6600">
              <a:solidFill>
                <a:srgbClr val="000099"/>
              </a:solidFill>
            </a:endParaRPr>
          </a:p>
        </p:txBody>
      </p:sp>
      <p:sp>
        <p:nvSpPr>
          <p:cNvPr id="6150" name="Text Box 42"/>
          <p:cNvSpPr txBox="1">
            <a:spLocks noChangeArrowheads="1"/>
          </p:cNvSpPr>
          <p:nvPr/>
        </p:nvSpPr>
        <p:spPr bwMode="auto">
          <a:xfrm>
            <a:off x="4976813" y="4173538"/>
            <a:ext cx="655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6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6151" name="Text Box 42"/>
          <p:cNvSpPr txBox="1">
            <a:spLocks noChangeArrowheads="1"/>
          </p:cNvSpPr>
          <p:nvPr/>
        </p:nvSpPr>
        <p:spPr bwMode="auto">
          <a:xfrm>
            <a:off x="6094413" y="3275013"/>
            <a:ext cx="657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66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6152" name="Text Box 42"/>
          <p:cNvSpPr txBox="1">
            <a:spLocks noChangeArrowheads="1"/>
          </p:cNvSpPr>
          <p:nvPr/>
        </p:nvSpPr>
        <p:spPr bwMode="auto">
          <a:xfrm>
            <a:off x="611560" y="620688"/>
            <a:ext cx="4203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dirty="0" smtClean="0">
                <a:solidFill>
                  <a:srgbClr val="000099"/>
                </a:solidFill>
              </a:rPr>
              <a:t>I</a:t>
            </a:r>
            <a:endParaRPr lang="ru-RU" altLang="ru-RU" sz="6600" dirty="0">
              <a:solidFill>
                <a:srgbClr val="000099"/>
              </a:solidFill>
            </a:endParaRPr>
          </a:p>
        </p:txBody>
      </p:sp>
      <p:sp>
        <p:nvSpPr>
          <p:cNvPr id="6153" name="Text Box 42"/>
          <p:cNvSpPr txBox="1">
            <a:spLocks noChangeArrowheads="1"/>
          </p:cNvSpPr>
          <p:nvPr/>
        </p:nvSpPr>
        <p:spPr bwMode="auto">
          <a:xfrm>
            <a:off x="7596336" y="476672"/>
            <a:ext cx="65594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dirty="0" smtClean="0">
                <a:solidFill>
                  <a:srgbClr val="000099"/>
                </a:solidFill>
              </a:rPr>
              <a:t>II</a:t>
            </a:r>
            <a:endParaRPr lang="ru-RU" altLang="ru-RU" sz="6600" dirty="0">
              <a:solidFill>
                <a:srgbClr val="000099"/>
              </a:solidFill>
            </a:endParaRPr>
          </a:p>
        </p:txBody>
      </p:sp>
      <p:sp>
        <p:nvSpPr>
          <p:cNvPr id="6154" name="Text Box 42"/>
          <p:cNvSpPr txBox="1">
            <a:spLocks noChangeArrowheads="1"/>
          </p:cNvSpPr>
          <p:nvPr/>
        </p:nvSpPr>
        <p:spPr bwMode="auto">
          <a:xfrm>
            <a:off x="395536" y="3068960"/>
            <a:ext cx="8915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dirty="0" smtClean="0">
                <a:solidFill>
                  <a:srgbClr val="000099"/>
                </a:solidFill>
              </a:rPr>
              <a:t>III</a:t>
            </a:r>
            <a:endParaRPr lang="ru-RU" altLang="ru-RU" sz="6600" dirty="0">
              <a:solidFill>
                <a:srgbClr val="000099"/>
              </a:solidFill>
            </a:endParaRPr>
          </a:p>
        </p:txBody>
      </p:sp>
      <p:pic>
        <p:nvPicPr>
          <p:cNvPr id="18434" name="Picture 2" descr="Fig1a"/>
          <p:cNvPicPr>
            <a:picLocks noChangeAspect="1" noChangeArrowheads="1"/>
          </p:cNvPicPr>
          <p:nvPr/>
        </p:nvPicPr>
        <p:blipFill>
          <a:blip r:embed="rId2" cstate="print"/>
          <a:srcRect l="3740" t="4762" r="3740" b="4762"/>
          <a:stretch>
            <a:fillRect/>
          </a:stretch>
        </p:blipFill>
        <p:spPr bwMode="auto">
          <a:xfrm>
            <a:off x="1043608" y="620688"/>
            <a:ext cx="2981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Fig1b"/>
          <p:cNvPicPr>
            <a:picLocks noChangeAspect="1" noChangeArrowheads="1"/>
          </p:cNvPicPr>
          <p:nvPr/>
        </p:nvPicPr>
        <p:blipFill>
          <a:blip r:embed="rId3" cstate="print"/>
          <a:srcRect l="3732" t="4782" r="3732" b="4782"/>
          <a:stretch>
            <a:fillRect/>
          </a:stretch>
        </p:blipFill>
        <p:spPr bwMode="auto">
          <a:xfrm>
            <a:off x="4499992" y="651644"/>
            <a:ext cx="29654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ig1c"/>
          <p:cNvPicPr>
            <a:picLocks noChangeAspect="1" noChangeArrowheads="1"/>
          </p:cNvPicPr>
          <p:nvPr/>
        </p:nvPicPr>
        <p:blipFill>
          <a:blip r:embed="rId4" cstate="print"/>
          <a:srcRect l="3615" t="4778" r="3615" b="4778"/>
          <a:stretch>
            <a:fillRect/>
          </a:stretch>
        </p:blipFill>
        <p:spPr bwMode="auto">
          <a:xfrm>
            <a:off x="1043608" y="3178274"/>
            <a:ext cx="30686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Fig2a"/>
          <p:cNvPicPr>
            <a:picLocks noChangeAspect="1" noChangeArrowheads="1"/>
          </p:cNvPicPr>
          <p:nvPr/>
        </p:nvPicPr>
        <p:blipFill>
          <a:blip r:embed="rId5" cstate="print"/>
          <a:srcRect t="1968" r="10498" b="45276"/>
          <a:stretch>
            <a:fillRect/>
          </a:stretch>
        </p:blipFill>
        <p:spPr bwMode="auto">
          <a:xfrm>
            <a:off x="4214810" y="2884556"/>
            <a:ext cx="3525542" cy="27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Fig2a"/>
          <p:cNvPicPr>
            <a:picLocks noChangeAspect="1" noChangeArrowheads="1"/>
          </p:cNvPicPr>
          <p:nvPr/>
        </p:nvPicPr>
        <p:blipFill>
          <a:blip r:embed="rId2" cstate="print"/>
          <a:srcRect t="1968" r="10498" b="45276"/>
          <a:stretch>
            <a:fillRect/>
          </a:stretch>
        </p:blipFill>
        <p:spPr bwMode="auto">
          <a:xfrm>
            <a:off x="251520" y="3645024"/>
            <a:ext cx="3657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48"/>
          <p:cNvSpPr txBox="1">
            <a:spLocks noChangeArrowheads="1"/>
          </p:cNvSpPr>
          <p:nvPr/>
        </p:nvSpPr>
        <p:spPr bwMode="auto">
          <a:xfrm>
            <a:off x="452438" y="280988"/>
            <a:ext cx="668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Mode 1:   Unison rotation in magnetic field plane</a:t>
            </a:r>
            <a:r>
              <a:rPr lang="en-US" altLang="ru-RU"/>
              <a:t>  </a:t>
            </a:r>
            <a:endParaRPr lang="ru-RU" altLang="ru-RU"/>
          </a:p>
        </p:txBody>
      </p:sp>
      <p:pic>
        <p:nvPicPr>
          <p:cNvPr id="717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25538"/>
            <a:ext cx="4068762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5" name="Group 53"/>
          <p:cNvGrpSpPr>
            <a:grpSpLocks/>
          </p:cNvGrpSpPr>
          <p:nvPr/>
        </p:nvGrpSpPr>
        <p:grpSpPr bwMode="auto">
          <a:xfrm>
            <a:off x="4425950" y="4592638"/>
            <a:ext cx="4198938" cy="1484312"/>
            <a:chOff x="2788" y="2893"/>
            <a:chExt cx="2645" cy="935"/>
          </a:xfrm>
        </p:grpSpPr>
        <p:sp>
          <p:nvSpPr>
            <p:cNvPr id="5" name="Стрелка вправо 4"/>
            <p:cNvSpPr/>
            <p:nvPr/>
          </p:nvSpPr>
          <p:spPr bwMode="auto">
            <a:xfrm>
              <a:off x="2788" y="2900"/>
              <a:ext cx="471" cy="21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 bwMode="auto">
            <a:xfrm>
              <a:off x="2789" y="3249"/>
              <a:ext cx="471" cy="216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 bwMode="auto">
            <a:xfrm>
              <a:off x="2789" y="3612"/>
              <a:ext cx="471" cy="216"/>
            </a:xfrm>
            <a:prstGeom prst="rightArrow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9" name="TextBox 5"/>
            <p:cNvSpPr txBox="1">
              <a:spLocks noChangeArrowheads="1"/>
            </p:cNvSpPr>
            <p:nvPr/>
          </p:nvSpPr>
          <p:spPr bwMode="auto">
            <a:xfrm>
              <a:off x="3321" y="2893"/>
              <a:ext cx="20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/>
                <a:t>Unit magnetization vector, </a:t>
              </a:r>
              <a:r>
                <a:rPr lang="el-GR" altLang="ru-RU" i="1"/>
                <a:t>α</a:t>
              </a:r>
              <a:r>
                <a:rPr lang="en-US" altLang="ru-RU" i="1"/>
                <a:t> </a:t>
              </a:r>
              <a:endParaRPr lang="ru-RU" altLang="ru-RU" i="1"/>
            </a:p>
          </p:txBody>
        </p:sp>
        <p:sp>
          <p:nvSpPr>
            <p:cNvPr id="7180" name="TextBox 49"/>
            <p:cNvSpPr txBox="1">
              <a:spLocks noChangeArrowheads="1"/>
            </p:cNvSpPr>
            <p:nvPr/>
          </p:nvSpPr>
          <p:spPr bwMode="auto">
            <a:xfrm>
              <a:off x="3321" y="3249"/>
              <a:ext cx="1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/>
                <a:t>Nanoparticle director, </a:t>
              </a:r>
              <a:r>
                <a:rPr lang="en-US" altLang="ru-RU" i="1"/>
                <a:t>n</a:t>
              </a:r>
              <a:endParaRPr lang="ru-RU" altLang="ru-RU" i="1"/>
            </a:p>
          </p:txBody>
        </p:sp>
        <p:sp>
          <p:nvSpPr>
            <p:cNvPr id="7181" name="TextBox 50"/>
            <p:cNvSpPr txBox="1">
              <a:spLocks noChangeArrowheads="1"/>
            </p:cNvSpPr>
            <p:nvPr/>
          </p:nvSpPr>
          <p:spPr bwMode="auto">
            <a:xfrm>
              <a:off x="3334" y="3584"/>
              <a:ext cx="2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E</a:t>
              </a:r>
              <a:r>
                <a:rPr lang="en-US" altLang="ru-RU"/>
                <a:t>xternal magnetic field,</a:t>
              </a:r>
              <a:r>
                <a:rPr lang="en-US" altLang="ru-RU" i="1"/>
                <a:t> H</a:t>
              </a:r>
              <a:endParaRPr lang="ru-RU" altLang="ru-RU" i="1"/>
            </a:p>
          </p:txBody>
        </p:sp>
      </p:grpSp>
      <p:pic>
        <p:nvPicPr>
          <p:cNvPr id="14" name="Picture 2" descr="Fig1a"/>
          <p:cNvPicPr>
            <a:picLocks noChangeAspect="1" noChangeArrowheads="1"/>
          </p:cNvPicPr>
          <p:nvPr/>
        </p:nvPicPr>
        <p:blipFill>
          <a:blip r:embed="rId4" cstate="print"/>
          <a:srcRect l="3740" t="4762" r="3740" b="4762"/>
          <a:stretch>
            <a:fillRect/>
          </a:stretch>
        </p:blipFill>
        <p:spPr bwMode="auto">
          <a:xfrm>
            <a:off x="467544" y="980728"/>
            <a:ext cx="3644222" cy="277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53"/>
          <p:cNvSpPr txBox="1">
            <a:spLocks noChangeArrowheads="1"/>
          </p:cNvSpPr>
          <p:nvPr/>
        </p:nvSpPr>
        <p:spPr bwMode="auto">
          <a:xfrm>
            <a:off x="7956376" y="476672"/>
            <a:ext cx="420308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6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endParaRPr lang="ru-RU" altLang="ru-RU" sz="6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Fig2a"/>
          <p:cNvPicPr>
            <a:picLocks noChangeAspect="1" noChangeArrowheads="1"/>
          </p:cNvPicPr>
          <p:nvPr/>
        </p:nvPicPr>
        <p:blipFill>
          <a:blip r:embed="rId2" cstate="print"/>
          <a:srcRect t="1968" r="10498" b="45276"/>
          <a:stretch>
            <a:fillRect/>
          </a:stretch>
        </p:blipFill>
        <p:spPr bwMode="auto">
          <a:xfrm>
            <a:off x="395536" y="3789040"/>
            <a:ext cx="3657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38"/>
          <p:cNvSpPr>
            <a:spLocks noChangeArrowheads="1"/>
          </p:cNvSpPr>
          <p:nvPr/>
        </p:nvSpPr>
        <p:spPr bwMode="auto">
          <a:xfrm>
            <a:off x="467544" y="260648"/>
            <a:ext cx="696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Mode 2: Unison rotation out</a:t>
            </a:r>
            <a:r>
              <a:rPr lang="en-US" altLang="ru-RU" sz="2400">
                <a:latin typeface="Times New Roman" pitchFamily="18" charset="0"/>
              </a:rPr>
              <a:t>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of</a:t>
            </a:r>
            <a:r>
              <a:rPr lang="en-US" altLang="ru-RU" sz="2000"/>
              <a:t>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magnetic field plane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819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1033463"/>
            <a:ext cx="398938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9" name="Group 50"/>
          <p:cNvGrpSpPr>
            <a:grpSpLocks/>
          </p:cNvGrpSpPr>
          <p:nvPr/>
        </p:nvGrpSpPr>
        <p:grpSpPr bwMode="auto">
          <a:xfrm>
            <a:off x="4425950" y="4592638"/>
            <a:ext cx="4198938" cy="1484312"/>
            <a:chOff x="2788" y="2893"/>
            <a:chExt cx="2645" cy="935"/>
          </a:xfrm>
        </p:grpSpPr>
        <p:sp>
          <p:nvSpPr>
            <p:cNvPr id="5" name="Стрелка вправо 4"/>
            <p:cNvSpPr/>
            <p:nvPr/>
          </p:nvSpPr>
          <p:spPr bwMode="auto">
            <a:xfrm>
              <a:off x="2788" y="2900"/>
              <a:ext cx="471" cy="21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 bwMode="auto">
            <a:xfrm>
              <a:off x="2789" y="3249"/>
              <a:ext cx="471" cy="216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 bwMode="auto">
            <a:xfrm>
              <a:off x="2789" y="3612"/>
              <a:ext cx="471" cy="216"/>
            </a:xfrm>
            <a:prstGeom prst="rightArrow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3" name="TextBox 5"/>
            <p:cNvSpPr txBox="1">
              <a:spLocks noChangeArrowheads="1"/>
            </p:cNvSpPr>
            <p:nvPr/>
          </p:nvSpPr>
          <p:spPr bwMode="auto">
            <a:xfrm>
              <a:off x="3321" y="2893"/>
              <a:ext cx="20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/>
                <a:t>Unit magnetization vector, </a:t>
              </a:r>
              <a:r>
                <a:rPr lang="el-GR" altLang="ru-RU" i="1"/>
                <a:t>α</a:t>
              </a:r>
              <a:r>
                <a:rPr lang="en-US" altLang="ru-RU" i="1"/>
                <a:t> </a:t>
              </a:r>
              <a:endParaRPr lang="ru-RU" altLang="ru-RU" i="1"/>
            </a:p>
          </p:txBody>
        </p:sp>
        <p:sp>
          <p:nvSpPr>
            <p:cNvPr id="8204" name="TextBox 49"/>
            <p:cNvSpPr txBox="1">
              <a:spLocks noChangeArrowheads="1"/>
            </p:cNvSpPr>
            <p:nvPr/>
          </p:nvSpPr>
          <p:spPr bwMode="auto">
            <a:xfrm>
              <a:off x="3321" y="3249"/>
              <a:ext cx="1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/>
                <a:t>Nanoparticle director, </a:t>
              </a:r>
              <a:r>
                <a:rPr lang="en-US" altLang="ru-RU" i="1"/>
                <a:t>n</a:t>
              </a:r>
              <a:endParaRPr lang="ru-RU" altLang="ru-RU" i="1"/>
            </a:p>
          </p:txBody>
        </p:sp>
        <p:sp>
          <p:nvSpPr>
            <p:cNvPr id="8205" name="TextBox 50"/>
            <p:cNvSpPr txBox="1">
              <a:spLocks noChangeArrowheads="1"/>
            </p:cNvSpPr>
            <p:nvPr/>
          </p:nvSpPr>
          <p:spPr bwMode="auto">
            <a:xfrm>
              <a:off x="3334" y="3584"/>
              <a:ext cx="2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E</a:t>
              </a:r>
              <a:r>
                <a:rPr lang="en-US" altLang="ru-RU"/>
                <a:t>xternal magnetic field,</a:t>
              </a:r>
              <a:r>
                <a:rPr lang="en-US" altLang="ru-RU" i="1"/>
                <a:t> H</a:t>
              </a:r>
              <a:endParaRPr lang="ru-RU" altLang="ru-RU" i="1"/>
            </a:p>
          </p:txBody>
        </p:sp>
      </p:grpSp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8100392" y="404664"/>
            <a:ext cx="6976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7200" dirty="0" smtClean="0">
                <a:solidFill>
                  <a:srgbClr val="000099"/>
                </a:solidFill>
              </a:rPr>
              <a:t>II</a:t>
            </a:r>
            <a:endParaRPr lang="ru-RU" altLang="ru-RU" sz="7200" dirty="0">
              <a:solidFill>
                <a:srgbClr val="000099"/>
              </a:solidFill>
            </a:endParaRPr>
          </a:p>
        </p:txBody>
      </p:sp>
      <p:pic>
        <p:nvPicPr>
          <p:cNvPr id="15" name="Picture 3" descr="Fig1b"/>
          <p:cNvPicPr>
            <a:picLocks noChangeAspect="1" noChangeArrowheads="1"/>
          </p:cNvPicPr>
          <p:nvPr/>
        </p:nvPicPr>
        <p:blipFill>
          <a:blip r:embed="rId4" cstate="print"/>
          <a:srcRect l="3732" t="4782" r="3732" b="4782"/>
          <a:stretch>
            <a:fillRect/>
          </a:stretch>
        </p:blipFill>
        <p:spPr bwMode="auto">
          <a:xfrm>
            <a:off x="467544" y="980728"/>
            <a:ext cx="3829546" cy="29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Fig2a"/>
          <p:cNvPicPr>
            <a:picLocks noChangeAspect="1" noChangeArrowheads="1"/>
          </p:cNvPicPr>
          <p:nvPr/>
        </p:nvPicPr>
        <p:blipFill>
          <a:blip r:embed="rId2" cstate="print"/>
          <a:srcRect t="1968" r="10498" b="45276"/>
          <a:stretch>
            <a:fillRect/>
          </a:stretch>
        </p:blipFill>
        <p:spPr bwMode="auto">
          <a:xfrm>
            <a:off x="467544" y="3789040"/>
            <a:ext cx="3657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38"/>
          <p:cNvSpPr>
            <a:spLocks noChangeArrowheads="1"/>
          </p:cNvSpPr>
          <p:nvPr/>
        </p:nvSpPr>
        <p:spPr bwMode="auto">
          <a:xfrm>
            <a:off x="395288" y="195263"/>
            <a:ext cx="711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Mode 3: Periodic jumps of unit magnetization vector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9219" name="Picture 39" descr="3_03May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81075"/>
            <a:ext cx="4129087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42"/>
          <p:cNvSpPr txBox="1">
            <a:spLocks noChangeArrowheads="1"/>
          </p:cNvSpPr>
          <p:nvPr/>
        </p:nvSpPr>
        <p:spPr bwMode="auto">
          <a:xfrm>
            <a:off x="8100392" y="404664"/>
            <a:ext cx="8915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dirty="0" smtClean="0">
                <a:solidFill>
                  <a:srgbClr val="000099"/>
                </a:solidFill>
              </a:rPr>
              <a:t>III</a:t>
            </a:r>
            <a:endParaRPr lang="ru-RU" altLang="ru-RU" sz="6600" dirty="0">
              <a:solidFill>
                <a:srgbClr val="000099"/>
              </a:solidFill>
            </a:endParaRPr>
          </a:p>
        </p:txBody>
      </p:sp>
      <p:grpSp>
        <p:nvGrpSpPr>
          <p:cNvPr id="9223" name="Group 50"/>
          <p:cNvGrpSpPr>
            <a:grpSpLocks/>
          </p:cNvGrpSpPr>
          <p:nvPr/>
        </p:nvGrpSpPr>
        <p:grpSpPr bwMode="auto">
          <a:xfrm>
            <a:off x="4425950" y="4592638"/>
            <a:ext cx="4198938" cy="1484312"/>
            <a:chOff x="2788" y="2893"/>
            <a:chExt cx="2645" cy="935"/>
          </a:xfrm>
        </p:grpSpPr>
        <p:sp>
          <p:nvSpPr>
            <p:cNvPr id="5" name="Стрелка вправо 4"/>
            <p:cNvSpPr/>
            <p:nvPr/>
          </p:nvSpPr>
          <p:spPr bwMode="auto">
            <a:xfrm>
              <a:off x="2788" y="2900"/>
              <a:ext cx="471" cy="21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 bwMode="auto">
            <a:xfrm>
              <a:off x="2789" y="3249"/>
              <a:ext cx="471" cy="216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 bwMode="auto">
            <a:xfrm>
              <a:off x="2789" y="3612"/>
              <a:ext cx="471" cy="216"/>
            </a:xfrm>
            <a:prstGeom prst="rightArrow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7" name="TextBox 5"/>
            <p:cNvSpPr txBox="1">
              <a:spLocks noChangeArrowheads="1"/>
            </p:cNvSpPr>
            <p:nvPr/>
          </p:nvSpPr>
          <p:spPr bwMode="auto">
            <a:xfrm>
              <a:off x="3321" y="2893"/>
              <a:ext cx="20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/>
                <a:t>Unit magnetization vector, </a:t>
              </a:r>
              <a:r>
                <a:rPr lang="el-GR" altLang="ru-RU" i="1"/>
                <a:t>α</a:t>
              </a:r>
              <a:r>
                <a:rPr lang="en-US" altLang="ru-RU" i="1"/>
                <a:t> </a:t>
              </a:r>
              <a:endParaRPr lang="ru-RU" altLang="ru-RU" i="1"/>
            </a:p>
          </p:txBody>
        </p:sp>
        <p:sp>
          <p:nvSpPr>
            <p:cNvPr id="9228" name="TextBox 49"/>
            <p:cNvSpPr txBox="1">
              <a:spLocks noChangeArrowheads="1"/>
            </p:cNvSpPr>
            <p:nvPr/>
          </p:nvSpPr>
          <p:spPr bwMode="auto">
            <a:xfrm>
              <a:off x="3321" y="3249"/>
              <a:ext cx="1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/>
                <a:t>Nanoparticle director, </a:t>
              </a:r>
              <a:r>
                <a:rPr lang="en-US" altLang="ru-RU" i="1"/>
                <a:t>n</a:t>
              </a:r>
              <a:endParaRPr lang="ru-RU" altLang="ru-RU" i="1"/>
            </a:p>
          </p:txBody>
        </p:sp>
        <p:sp>
          <p:nvSpPr>
            <p:cNvPr id="9229" name="TextBox 50"/>
            <p:cNvSpPr txBox="1">
              <a:spLocks noChangeArrowheads="1"/>
            </p:cNvSpPr>
            <p:nvPr/>
          </p:nvSpPr>
          <p:spPr bwMode="auto">
            <a:xfrm>
              <a:off x="3334" y="3584"/>
              <a:ext cx="2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E</a:t>
              </a:r>
              <a:r>
                <a:rPr lang="en-US" altLang="ru-RU"/>
                <a:t>xternal magnetic field,</a:t>
              </a:r>
              <a:r>
                <a:rPr lang="en-US" altLang="ru-RU" i="1"/>
                <a:t> H</a:t>
              </a:r>
              <a:endParaRPr lang="ru-RU" altLang="ru-RU" i="1"/>
            </a:p>
          </p:txBody>
        </p:sp>
      </p:grpSp>
      <p:pic>
        <p:nvPicPr>
          <p:cNvPr id="15" name="Picture 4" descr="Fig1c"/>
          <p:cNvPicPr>
            <a:picLocks noChangeAspect="1" noChangeArrowheads="1"/>
          </p:cNvPicPr>
          <p:nvPr/>
        </p:nvPicPr>
        <p:blipFill>
          <a:blip r:embed="rId4" cstate="print"/>
          <a:srcRect l="3615" t="4778" r="3615" b="4778"/>
          <a:stretch>
            <a:fillRect/>
          </a:stretch>
        </p:blipFill>
        <p:spPr bwMode="auto">
          <a:xfrm>
            <a:off x="467544" y="908720"/>
            <a:ext cx="3750949" cy="277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164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Оформление по умолчанию</vt:lpstr>
      <vt:lpstr>Формула</vt:lpstr>
      <vt:lpstr>MathType 6.0 Equation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Usov</dc:creator>
  <cp:lastModifiedBy>Work</cp:lastModifiedBy>
  <cp:revision>389</cp:revision>
  <dcterms:created xsi:type="dcterms:W3CDTF">2011-09-16T13:17:54Z</dcterms:created>
  <dcterms:modified xsi:type="dcterms:W3CDTF">2019-11-20T09:46:00Z</dcterms:modified>
</cp:coreProperties>
</file>